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60" r:id="rId3"/>
    <p:sldId id="379" r:id="rId4"/>
    <p:sldId id="266" r:id="rId5"/>
    <p:sldId id="267" r:id="rId6"/>
    <p:sldId id="268" r:id="rId7"/>
    <p:sldId id="390" r:id="rId8"/>
    <p:sldId id="315" r:id="rId9"/>
    <p:sldId id="317" r:id="rId10"/>
    <p:sldId id="318" r:id="rId11"/>
    <p:sldId id="319" r:id="rId12"/>
    <p:sldId id="322" r:id="rId13"/>
    <p:sldId id="323" r:id="rId14"/>
    <p:sldId id="324" r:id="rId15"/>
    <p:sldId id="385" r:id="rId16"/>
    <p:sldId id="261" r:id="rId17"/>
    <p:sldId id="314" r:id="rId18"/>
    <p:sldId id="389" r:id="rId19"/>
    <p:sldId id="332" r:id="rId20"/>
    <p:sldId id="276" r:id="rId21"/>
    <p:sldId id="275" r:id="rId22"/>
    <p:sldId id="331" r:id="rId23"/>
    <p:sldId id="391" r:id="rId24"/>
    <p:sldId id="392" r:id="rId25"/>
    <p:sldId id="388" r:id="rId26"/>
  </p:sldIdLst>
  <p:sldSz cx="9144000" cy="5143500" type="screen16x9"/>
  <p:notesSz cx="6858000" cy="9144000"/>
  <p:embeddedFontLst>
    <p:embeddedFont>
      <p:font typeface="Nunito" pitchFamily="2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5" roundtripDataSignature="AMtx7mhWlh2i/K9YQFJXIWwy1auO84mL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669"/>
    <a:srgbClr val="153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35"/>
    <p:restoredTop sz="94604"/>
  </p:normalViewPr>
  <p:slideViewPr>
    <p:cSldViewPr snapToGrid="0">
      <p:cViewPr varScale="1">
        <p:scale>
          <a:sx n="142" d="100"/>
          <a:sy n="142" d="100"/>
        </p:scale>
        <p:origin x="208" y="4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10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10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0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105" Type="http://customschemas.google.com/relationships/presentationmetadata" Target="meta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05759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250249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78637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9404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55049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89839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10447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11720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>
          <a:extLst>
            <a:ext uri="{FF2B5EF4-FFF2-40B4-BE49-F238E27FC236}">
              <a16:creationId xmlns:a16="http://schemas.microsoft.com/office/drawing/2014/main" id="{BED2F2D9-D284-F256-C4A1-B503C0445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:notes">
            <a:extLst>
              <a:ext uri="{FF2B5EF4-FFF2-40B4-BE49-F238E27FC236}">
                <a16:creationId xmlns:a16="http://schemas.microsoft.com/office/drawing/2014/main" id="{81CF5D16-E91C-AB17-B505-C5F8ADC1D2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3:notes">
            <a:extLst>
              <a:ext uri="{FF2B5EF4-FFF2-40B4-BE49-F238E27FC236}">
                <a16:creationId xmlns:a16="http://schemas.microsoft.com/office/drawing/2014/main" id="{9A95CFC8-18F5-5A29-291C-BE3A5951F3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06081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5" name="Google Shape;22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3709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52707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>
          <a:extLst>
            <a:ext uri="{FF2B5EF4-FFF2-40B4-BE49-F238E27FC236}">
              <a16:creationId xmlns:a16="http://schemas.microsoft.com/office/drawing/2014/main" id="{C90626BD-9535-83A3-F384-2715A8AE1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9:notes">
            <a:extLst>
              <a:ext uri="{FF2B5EF4-FFF2-40B4-BE49-F238E27FC236}">
                <a16:creationId xmlns:a16="http://schemas.microsoft.com/office/drawing/2014/main" id="{AEF046F6-1DE2-6635-4302-31D310BFF1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5" name="Google Shape;225;p19:notes">
            <a:extLst>
              <a:ext uri="{FF2B5EF4-FFF2-40B4-BE49-F238E27FC236}">
                <a16:creationId xmlns:a16="http://schemas.microsoft.com/office/drawing/2014/main" id="{B4A46D94-9A83-BC6F-EE47-2DFF1A4795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6530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>
          <a:extLst>
            <a:ext uri="{FF2B5EF4-FFF2-40B4-BE49-F238E27FC236}">
              <a16:creationId xmlns:a16="http://schemas.microsoft.com/office/drawing/2014/main" id="{4BF092B5-62D7-9040-AD94-65D56EBBF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1:notes">
            <a:extLst>
              <a:ext uri="{FF2B5EF4-FFF2-40B4-BE49-F238E27FC236}">
                <a16:creationId xmlns:a16="http://schemas.microsoft.com/office/drawing/2014/main" id="{2AA0FD9B-035B-406C-0353-05AB71EE07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6" name="Google Shape;236;p21:notes">
            <a:extLst>
              <a:ext uri="{FF2B5EF4-FFF2-40B4-BE49-F238E27FC236}">
                <a16:creationId xmlns:a16="http://schemas.microsoft.com/office/drawing/2014/main" id="{B8B1BF08-3124-F69C-D028-343E1AAFAA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61242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3357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>
          <a:extLst>
            <a:ext uri="{FF2B5EF4-FFF2-40B4-BE49-F238E27FC236}">
              <a16:creationId xmlns:a16="http://schemas.microsoft.com/office/drawing/2014/main" id="{77DB03BE-FAAC-7752-F080-8A93A0E3A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>
            <a:extLst>
              <a:ext uri="{FF2B5EF4-FFF2-40B4-BE49-F238E27FC236}">
                <a16:creationId xmlns:a16="http://schemas.microsoft.com/office/drawing/2014/main" id="{99FF487C-D555-43AB-5BBC-47DF59C924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3:notes">
            <a:extLst>
              <a:ext uri="{FF2B5EF4-FFF2-40B4-BE49-F238E27FC236}">
                <a16:creationId xmlns:a16="http://schemas.microsoft.com/office/drawing/2014/main" id="{2EDE2630-DC0B-19D4-F034-1ADD21D2D1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1266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7655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8" name="Google Shape;188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163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5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59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59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59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59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59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59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59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59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59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59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59"/>
          <p:cNvGrpSpPr/>
          <p:nvPr/>
        </p:nvGrpSpPr>
        <p:grpSpPr>
          <a:xfrm>
            <a:off x="7057468" y="5088"/>
            <a:ext cx="1851281" cy="752108"/>
            <a:chOff x="6917201" y="0"/>
            <a:chExt cx="2227776" cy="863400"/>
          </a:xfrm>
        </p:grpSpPr>
        <p:sp>
          <p:nvSpPr>
            <p:cNvPr id="23" name="Google Shape;23;p5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5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5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59"/>
          <p:cNvGrpSpPr/>
          <p:nvPr/>
        </p:nvGrpSpPr>
        <p:grpSpPr>
          <a:xfrm>
            <a:off x="6553032" y="4217852"/>
            <a:ext cx="2389067" cy="925737"/>
            <a:chOff x="6917201" y="0"/>
            <a:chExt cx="2227776" cy="863400"/>
          </a:xfrm>
        </p:grpSpPr>
        <p:sp>
          <p:nvSpPr>
            <p:cNvPr id="27" name="Google Shape;27;p5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5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5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" name="Google Shape;30;p59"/>
          <p:cNvGrpSpPr/>
          <p:nvPr/>
        </p:nvGrpSpPr>
        <p:grpSpPr>
          <a:xfrm>
            <a:off x="199149" y="4055652"/>
            <a:ext cx="2795413" cy="1083308"/>
            <a:chOff x="6917201" y="0"/>
            <a:chExt cx="2227776" cy="863400"/>
          </a:xfrm>
        </p:grpSpPr>
        <p:sp>
          <p:nvSpPr>
            <p:cNvPr id="31" name="Google Shape;31;p59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59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59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59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59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6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6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60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2" name="Google Shape;42;p60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6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1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" name="Google Shape;46;p61"/>
          <p:cNvGrpSpPr/>
          <p:nvPr/>
        </p:nvGrpSpPr>
        <p:grpSpPr>
          <a:xfrm>
            <a:off x="5594191" y="3961115"/>
            <a:ext cx="2910144" cy="1182340"/>
            <a:chOff x="6917201" y="0"/>
            <a:chExt cx="2227776" cy="863400"/>
          </a:xfrm>
        </p:grpSpPr>
        <p:sp>
          <p:nvSpPr>
            <p:cNvPr id="47" name="Google Shape;47;p6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6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6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" name="Google Shape;50;p61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51" name="Google Shape;51;p6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6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6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61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6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2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62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" name="Google Shape;59;p62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60" name="Google Shape;60;p62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62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62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3" name="Google Shape;63;p62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" name="Google Shape;64;p62"/>
          <p:cNvGrpSpPr/>
          <p:nvPr/>
        </p:nvGrpSpPr>
        <p:grpSpPr>
          <a:xfrm>
            <a:off x="34934" y="4522125"/>
            <a:ext cx="1593305" cy="617072"/>
            <a:chOff x="6917201" y="0"/>
            <a:chExt cx="2227776" cy="863400"/>
          </a:xfrm>
        </p:grpSpPr>
        <p:sp>
          <p:nvSpPr>
            <p:cNvPr id="65" name="Google Shape;65;p6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6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6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" name="Google Shape;68;p62"/>
          <p:cNvGrpSpPr/>
          <p:nvPr/>
        </p:nvGrpSpPr>
        <p:grpSpPr>
          <a:xfrm>
            <a:off x="5886353" y="1243"/>
            <a:ext cx="3257454" cy="1261514"/>
            <a:chOff x="6917201" y="0"/>
            <a:chExt cx="2227776" cy="863400"/>
          </a:xfrm>
        </p:grpSpPr>
        <p:sp>
          <p:nvSpPr>
            <p:cNvPr id="69" name="Google Shape;69;p6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6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6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Google Shape;72;p62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73" name="Google Shape;73;p6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6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6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3" name="Google Shape;93;p6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6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9" name="Google Shape;99;p66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p6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6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6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6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6" name="Google Shape;106;p67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67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8" name="Google Shape;108;p6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8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1" name="Google Shape;111;p68"/>
          <p:cNvGrpSpPr/>
          <p:nvPr/>
        </p:nvGrpSpPr>
        <p:grpSpPr>
          <a:xfrm>
            <a:off x="5959222" y="4119576"/>
            <a:ext cx="2520951" cy="1024165"/>
            <a:chOff x="6917201" y="0"/>
            <a:chExt cx="2227776" cy="863400"/>
          </a:xfrm>
        </p:grpSpPr>
        <p:sp>
          <p:nvSpPr>
            <p:cNvPr id="112" name="Google Shape;112;p6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6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6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68"/>
          <p:cNvGrpSpPr/>
          <p:nvPr/>
        </p:nvGrpSpPr>
        <p:grpSpPr>
          <a:xfrm>
            <a:off x="199149" y="2"/>
            <a:ext cx="2795413" cy="1083308"/>
            <a:chOff x="6917201" y="0"/>
            <a:chExt cx="2227776" cy="863400"/>
          </a:xfrm>
        </p:grpSpPr>
        <p:sp>
          <p:nvSpPr>
            <p:cNvPr id="116" name="Google Shape;116;p6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6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6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68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68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6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"/>
          <p:cNvSpPr txBox="1">
            <a:spLocks noGrp="1"/>
          </p:cNvSpPr>
          <p:nvPr>
            <p:ph type="ctrTitle"/>
          </p:nvPr>
        </p:nvSpPr>
        <p:spPr>
          <a:xfrm>
            <a:off x="1743488" y="1558333"/>
            <a:ext cx="5657023" cy="1746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SzPct val="111111"/>
            </a:pPr>
            <a:r>
              <a:rPr lang="ru-RU" sz="2600" b="1" dirty="0"/>
              <a:t>Эффективное название и ясная</a:t>
            </a:r>
            <a:br>
              <a:rPr lang="ru-RU" sz="2600" b="1" dirty="0"/>
            </a:br>
            <a:r>
              <a:rPr lang="ru-RU" sz="2600" b="1" dirty="0"/>
              <a:t>структура: советы по макро- и</a:t>
            </a:r>
            <a:br>
              <a:rPr lang="ru-RU" sz="2600" b="1" dirty="0"/>
            </a:br>
            <a:r>
              <a:rPr lang="ru-RU" sz="2600" b="1" dirty="0" err="1"/>
              <a:t>микроорганизации</a:t>
            </a:r>
            <a:r>
              <a:rPr lang="ru-RU" sz="2600" b="1" dirty="0"/>
              <a:t> текста</a:t>
            </a:r>
            <a:endParaRPr lang="ru-RU" sz="2600" dirty="0"/>
          </a:p>
        </p:txBody>
      </p:sp>
      <p:sp>
        <p:nvSpPr>
          <p:cNvPr id="127" name="Google Shape;127;p1"/>
          <p:cNvSpPr txBox="1">
            <a:spLocks noGrp="1"/>
          </p:cNvSpPr>
          <p:nvPr>
            <p:ph type="subTitle" idx="1"/>
          </p:nvPr>
        </p:nvSpPr>
        <p:spPr>
          <a:xfrm>
            <a:off x="2486526" y="3305266"/>
            <a:ext cx="6409873" cy="1512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b="1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 Маргарита Николаевна Гаврилова</a:t>
            </a:r>
            <a:endParaRPr lang="ru-RU" b="1" dirty="0">
              <a:solidFill>
                <a:srgbClr val="002060"/>
              </a:solidFill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ru-RU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кандидат психологических наук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научный сотрудник факультета психологии МГУ имени </a:t>
            </a:r>
            <a:r>
              <a:rPr lang="ru-RU" sz="1200" dirty="0" err="1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М.В.Ломоносова</a:t>
            </a:r>
            <a:endParaRPr lang="ru-RU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ru-RU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 член Редакционного совета журнала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International Journal of Early Childhood» (Q1)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lang="en" sz="1200" dirty="0">
              <a:solidFill>
                <a:srgbClr val="00206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ru-RU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ассоциированный редактор журнала Европейской федерации психологических ассоциаций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" sz="1200" dirty="0">
                <a:solidFill>
                  <a:srgbClr val="002060"/>
                </a:solidFill>
                <a:latin typeface="Nunito"/>
                <a:ea typeface="Nunito"/>
                <a:cs typeface="Nunito"/>
                <a:sym typeface="Nunito"/>
              </a:rPr>
              <a:t>European Journal of Psychology Open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Приемы конструирования эффективного и эффектного название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1"/>
          </p:nvPr>
        </p:nvSpPr>
        <p:spPr>
          <a:xfrm>
            <a:off x="500616" y="2077114"/>
            <a:ext cx="7370846" cy="267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b="1" dirty="0">
                <a:latin typeface="Nunito"/>
                <a:ea typeface="Nunito"/>
                <a:cs typeface="Nunito"/>
                <a:sym typeface="Nunito"/>
              </a:rPr>
              <a:t>Вопрошание: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lang="ru-RU" sz="2000" dirty="0"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 sz="2000" dirty="0">
                <a:latin typeface="Nunito"/>
                <a:ea typeface="Nunito"/>
                <a:cs typeface="Nunito"/>
                <a:sym typeface="Nunito"/>
              </a:rPr>
              <a:t>Do siblings influence one another? Unpacking processes that occur during sibling conflict</a:t>
            </a:r>
          </a:p>
        </p:txBody>
      </p:sp>
    </p:spTree>
    <p:extLst>
      <p:ext uri="{BB962C8B-B14F-4D97-AF65-F5344CB8AC3E}">
        <p14:creationId xmlns:p14="http://schemas.microsoft.com/office/powerpoint/2010/main" val="1750531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Приемы конструирования эффективного и эффектного название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1"/>
          </p:nvPr>
        </p:nvSpPr>
        <p:spPr>
          <a:xfrm>
            <a:off x="500616" y="2077114"/>
            <a:ext cx="7370846" cy="267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b="1" dirty="0">
                <a:latin typeface="Nunito"/>
                <a:ea typeface="Nunito"/>
                <a:cs typeface="Nunito"/>
                <a:sym typeface="Nunito"/>
              </a:rPr>
              <a:t>Указание дизайна: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lang="ru-RU" sz="2000" dirty="0"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 sz="2000" dirty="0">
                <a:latin typeface="Nunito"/>
                <a:ea typeface="Nunito"/>
                <a:cs typeface="Nunito"/>
                <a:sym typeface="Nunito"/>
              </a:rPr>
              <a:t>The effectiveness of moral disengagement and social norms as anti-bullying components: A randomized controlled trial</a:t>
            </a:r>
          </a:p>
        </p:txBody>
      </p:sp>
    </p:spTree>
    <p:extLst>
      <p:ext uri="{BB962C8B-B14F-4D97-AF65-F5344CB8AC3E}">
        <p14:creationId xmlns:p14="http://schemas.microsoft.com/office/powerpoint/2010/main" val="1805278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319E71-A61D-C68E-6FEF-99CFBC887B91}"/>
              </a:ext>
            </a:extLst>
          </p:cNvPr>
          <p:cNvSpPr txBox="1"/>
          <p:nvPr/>
        </p:nvSpPr>
        <p:spPr>
          <a:xfrm>
            <a:off x="1143000" y="1663183"/>
            <a:ext cx="68580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  <a:sym typeface="Calibri"/>
              </a:rPr>
              <a:t>Система методического сопровождения руководителей и педагогов дошкольных учреждений г. Москвы в организации педагогического просвещения родителей в конце 1970-х - середине 1980-х годов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</a:rPr>
              <a:t>Теоретическая модель педагогического содействия развитию готовности студентов к самопознанию в образовательном процессе вуза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</a:endParaRPr>
          </a:p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</a:rPr>
              <a:t>К вопросу об аутентичности и критериях отбора текстов для обучения чтению на начальном этапе овладения вторым иностранным языком</a:t>
            </a:r>
            <a:endParaRPr lang="ru-AT" sz="1600" dirty="0">
              <a:solidFill>
                <a:schemeClr val="dk2"/>
              </a:solidFill>
              <a:latin typeface="Nunito"/>
            </a:endParaRPr>
          </a:p>
        </p:txBody>
      </p:sp>
      <p:sp>
        <p:nvSpPr>
          <p:cNvPr id="4" name="Google Shape;190;p12">
            <a:extLst>
              <a:ext uri="{FF2B5EF4-FFF2-40B4-BE49-F238E27FC236}">
                <a16:creationId xmlns:a16="http://schemas.microsoft.com/office/drawing/2014/main" id="{8D7E29CC-9C06-C4C6-03E2-400DFC857C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9150" y="708583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Три главных ошибки в названии статьи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608DC-D345-9870-C696-259E7651E827}"/>
              </a:ext>
            </a:extLst>
          </p:cNvPr>
          <p:cNvSpPr txBox="1"/>
          <p:nvPr/>
        </p:nvSpPr>
        <p:spPr>
          <a:xfrm>
            <a:off x="3452923" y="1185883"/>
            <a:ext cx="2238154" cy="332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400" b="1" dirty="0">
                <a:latin typeface="Nunito"/>
                <a:ea typeface="Nunito"/>
                <a:cs typeface="Nunito"/>
                <a:sym typeface="Nunito"/>
              </a:rPr>
              <a:t>1. Родительный падеж</a:t>
            </a:r>
          </a:p>
        </p:txBody>
      </p:sp>
    </p:spTree>
    <p:extLst>
      <p:ext uri="{BB962C8B-B14F-4D97-AF65-F5344CB8AC3E}">
        <p14:creationId xmlns:p14="http://schemas.microsoft.com/office/powerpoint/2010/main" val="1887337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319E71-A61D-C68E-6FEF-99CFBC887B91}"/>
              </a:ext>
            </a:extLst>
          </p:cNvPr>
          <p:cNvSpPr txBox="1"/>
          <p:nvPr/>
        </p:nvSpPr>
        <p:spPr>
          <a:xfrm>
            <a:off x="922374" y="1812039"/>
            <a:ext cx="7299251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  <a:sym typeface="Calibri"/>
              </a:rPr>
              <a:t>Свобода: ответственность, негативизм, забота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</a:rPr>
              <a:t>Эмпатия и отношение к неопределенности и риску у российских врачей</a:t>
            </a:r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  <a:sym typeface="Calibri"/>
              </a:rPr>
              <a:t>Диагностика субъективного оценивания трудных жизненных задач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  <a:sym typeface="Calibri"/>
              </a:rPr>
              <a:t>Отношение к здоровью и готовность к лечению в ситуации пандемии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</p:txBody>
      </p:sp>
      <p:sp>
        <p:nvSpPr>
          <p:cNvPr id="4" name="Google Shape;190;p12">
            <a:extLst>
              <a:ext uri="{FF2B5EF4-FFF2-40B4-BE49-F238E27FC236}">
                <a16:creationId xmlns:a16="http://schemas.microsoft.com/office/drawing/2014/main" id="{8D7E29CC-9C06-C4C6-03E2-400DFC857C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9150" y="708583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Три главных ошибки в названии статьи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608DC-D345-9870-C696-259E7651E827}"/>
              </a:ext>
            </a:extLst>
          </p:cNvPr>
          <p:cNvSpPr txBox="1"/>
          <p:nvPr/>
        </p:nvSpPr>
        <p:spPr>
          <a:xfrm>
            <a:off x="3261537" y="1239590"/>
            <a:ext cx="3043570" cy="332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400" b="1" dirty="0">
                <a:latin typeface="Nunito"/>
                <a:ea typeface="Nunito"/>
                <a:cs typeface="Nunito"/>
                <a:sym typeface="Nunito"/>
              </a:rPr>
              <a:t>2. Недостато</a:t>
            </a:r>
            <a:r>
              <a:rPr lang="ru-RU" b="1" dirty="0">
                <a:latin typeface="Nunito"/>
                <a:ea typeface="Nunito"/>
                <a:cs typeface="Nunito"/>
                <a:sym typeface="Nunito"/>
              </a:rPr>
              <a:t>к информации</a:t>
            </a:r>
            <a:endParaRPr lang="ru-RU" sz="1400" b="1" dirty="0">
              <a:latin typeface="Nunito"/>
              <a:ea typeface="Nunito"/>
              <a:cs typeface="Nunito"/>
              <a:sym typeface="Nunito"/>
            </a:endParaRPr>
          </a:p>
        </p:txBody>
      </p:sp>
    </p:spTree>
    <p:extLst>
      <p:ext uri="{BB962C8B-B14F-4D97-AF65-F5344CB8AC3E}">
        <p14:creationId xmlns:p14="http://schemas.microsoft.com/office/powerpoint/2010/main" val="3506742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319E71-A61D-C68E-6FEF-99CFBC887B91}"/>
              </a:ext>
            </a:extLst>
          </p:cNvPr>
          <p:cNvSpPr txBox="1"/>
          <p:nvPr/>
        </p:nvSpPr>
        <p:spPr>
          <a:xfrm>
            <a:off x="922374" y="1812039"/>
            <a:ext cx="72992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  <a:sym typeface="Calibri"/>
              </a:rPr>
              <a:t>Роль осознанной саморегуляции в динамике познавательной активности и когнитивной вовлеченности учащихся в период перехода из основной в старшую школу: лонгитюдное исследование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r>
              <a:rPr lang="ru-RU" sz="1600" dirty="0">
                <a:solidFill>
                  <a:schemeClr val="dk2"/>
                </a:solidFill>
                <a:latin typeface="Nunito"/>
                <a:sym typeface="Calibri"/>
              </a:rPr>
              <a:t>Педагогический эксперимент по привнесению дисциплинарных концепций в игру: решение теоретической проблемы становится источником развития для педагога</a:t>
            </a: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  <a:p>
            <a:pPr algn="ctr" fontAlgn="t"/>
            <a:endParaRPr lang="ru-RU" sz="1600" dirty="0">
              <a:solidFill>
                <a:schemeClr val="dk2"/>
              </a:solidFill>
              <a:latin typeface="Nunito"/>
              <a:sym typeface="Calibri"/>
            </a:endParaRPr>
          </a:p>
        </p:txBody>
      </p:sp>
      <p:sp>
        <p:nvSpPr>
          <p:cNvPr id="4" name="Google Shape;190;p12">
            <a:extLst>
              <a:ext uri="{FF2B5EF4-FFF2-40B4-BE49-F238E27FC236}">
                <a16:creationId xmlns:a16="http://schemas.microsoft.com/office/drawing/2014/main" id="{8D7E29CC-9C06-C4C6-03E2-400DFC857C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9150" y="708583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Три главных ошибки в названии статьи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608DC-D345-9870-C696-259E7651E827}"/>
              </a:ext>
            </a:extLst>
          </p:cNvPr>
          <p:cNvSpPr txBox="1"/>
          <p:nvPr/>
        </p:nvSpPr>
        <p:spPr>
          <a:xfrm>
            <a:off x="3282801" y="1269358"/>
            <a:ext cx="2905347" cy="332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1400" b="1" dirty="0">
                <a:latin typeface="Nunito"/>
                <a:ea typeface="Nunito"/>
                <a:cs typeface="Nunito"/>
                <a:sym typeface="Nunito"/>
              </a:rPr>
              <a:t>3. Нелаконичная форма</a:t>
            </a:r>
          </a:p>
        </p:txBody>
      </p:sp>
    </p:spTree>
    <p:extLst>
      <p:ext uri="{BB962C8B-B14F-4D97-AF65-F5344CB8AC3E}">
        <p14:creationId xmlns:p14="http://schemas.microsoft.com/office/powerpoint/2010/main" val="3175279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dirty="0"/>
              <a:t>Макро- и микроструктурные элементы статьи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1452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>
            <a:spLocks noGrp="1"/>
          </p:cNvSpPr>
          <p:nvPr>
            <p:ph type="title"/>
          </p:nvPr>
        </p:nvSpPr>
        <p:spPr>
          <a:xfrm>
            <a:off x="912790" y="1081853"/>
            <a:ext cx="7505700" cy="1852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dirty="0">
                <a:solidFill>
                  <a:schemeClr val="dk2"/>
                </a:solidFill>
              </a:rPr>
              <a:t>Логичность, ясность и последовательность изложения достигается в том числе путем следования стандартам для представления дизайна, методов и результатов исследования</a:t>
            </a:r>
            <a:endParaRPr sz="2600" dirty="0">
              <a:solidFill>
                <a:schemeClr val="dk2"/>
              </a:solidFill>
            </a:endParaRPr>
          </a:p>
        </p:txBody>
      </p:sp>
      <p:pic>
        <p:nvPicPr>
          <p:cNvPr id="4" name="Picture 2" descr="Amazon.com: Publication Manual (OFFICIAL) 7th Edition of the American  Psychological Association: 9781433832178: American Psychological  Association: Books">
            <a:extLst>
              <a:ext uri="{FF2B5EF4-FFF2-40B4-BE49-F238E27FC236}">
                <a16:creationId xmlns:a16="http://schemas.microsoft.com/office/drawing/2014/main" id="{58448077-6297-816D-7256-5884E614B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187" y="3015147"/>
            <a:ext cx="1107773" cy="158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 descr="Изображение выглядит как шаблон, прямоугольный, пиксель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7F6E7B49-7A61-F5D8-408D-C547D062EA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4424" y="2965342"/>
            <a:ext cx="1712890" cy="171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40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3"/>
          <p:cNvSpPr txBox="1">
            <a:spLocks noGrp="1"/>
          </p:cNvSpPr>
          <p:nvPr>
            <p:ph type="title"/>
          </p:nvPr>
        </p:nvSpPr>
        <p:spPr>
          <a:xfrm>
            <a:off x="625642" y="1301146"/>
            <a:ext cx="7820526" cy="25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r>
              <a:rPr lang="ru-RU" sz="1800" b="1" dirty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ru-RU" sz="18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оследовательность стандартных разделов</a:t>
            </a:r>
            <a:br>
              <a:rPr lang="ru-RU" sz="18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dirty="0"/>
            </a:br>
            <a:r>
              <a:rPr lang="ru-RU" sz="2700" dirty="0"/>
              <a:t>Название → Аннотация → Ключевые слова → Введение → Методы → Результаты → Дискуссия → Заключение → Список литературы</a:t>
            </a:r>
            <a:endParaRPr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831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>
          <a:extLst>
            <a:ext uri="{FF2B5EF4-FFF2-40B4-BE49-F238E27FC236}">
              <a16:creationId xmlns:a16="http://schemas.microsoft.com/office/drawing/2014/main" id="{79722B8F-917C-7D7B-7E52-5186925F1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3">
            <a:extLst>
              <a:ext uri="{FF2B5EF4-FFF2-40B4-BE49-F238E27FC236}">
                <a16:creationId xmlns:a16="http://schemas.microsoft.com/office/drawing/2014/main" id="{5DC87F5E-345A-C81D-4EA2-1519326678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5642" y="1301146"/>
            <a:ext cx="7820526" cy="25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R="165100">
              <a:lnSpc>
                <a:spcPct val="115000"/>
              </a:lnSpc>
            </a:pPr>
            <a:r>
              <a:rPr lang="ru-RU" sz="18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Удобная последовательность работы над разделами</a:t>
            </a:r>
            <a:br>
              <a:rPr lang="ru-RU" sz="18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AT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AT" sz="18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азвание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(рабочее)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→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лючевые слова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latin typeface="Times New Roman" panose="02020603050405020304" pitchFamily="18" charset="0"/>
              </a:rPr>
              <a:t>(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понятийный аппарат</a:t>
            </a:r>
            <a:r>
              <a:rPr lang="ru-RU" sz="1800" dirty="0">
                <a:solidFill>
                  <a:schemeClr val="bg2"/>
                </a:solidFill>
                <a:latin typeface="Times New Roman" panose="02020603050405020304" pitchFamily="18" charset="0"/>
              </a:rPr>
              <a:t>)</a:t>
            </a:r>
            <a:br>
              <a:rPr lang="ru-RU" sz="1800" dirty="0">
                <a:solidFill>
                  <a:schemeClr val="bg2"/>
                </a:solidFill>
                <a:latin typeface="Times New Roman" panose="02020603050405020304" pitchFamily="18" charset="0"/>
              </a:rPr>
            </a:br>
            <a:br>
              <a:rPr lang="ru-RU" sz="1800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Введение → Методы → Результаты → Дискуссия → Заключение</a:t>
            </a:r>
            <a:b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b="1" dirty="0">
                <a:solidFill>
                  <a:schemeClr val="bg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Аннотация → Ключевые слова </a:t>
            </a:r>
            <a:r>
              <a:rPr lang="ru-RU" sz="1800" dirty="0">
                <a:solidFill>
                  <a:schemeClr val="bg2"/>
                </a:solidFill>
                <a:latin typeface="Times New Roman" panose="02020603050405020304" pitchFamily="18" charset="0"/>
              </a:rPr>
              <a:t>(итоговый список)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→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Название</a:t>
            </a:r>
            <a:r>
              <a:rPr lang="ru-RU" sz="18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(итоговое)</a:t>
            </a:r>
            <a:endParaRPr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67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 txBox="1">
            <a:spLocks noGrp="1"/>
          </p:cNvSpPr>
          <p:nvPr>
            <p:ph type="title"/>
          </p:nvPr>
        </p:nvSpPr>
        <p:spPr>
          <a:xfrm>
            <a:off x="1327114" y="829264"/>
            <a:ext cx="6340916" cy="3160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dirty="0"/>
              <a:t>НАЗВАНИЕ РАЗДЕЛОВ ОПРЕДЕЛЯЮТСЯ </a:t>
            </a:r>
            <a:r>
              <a:rPr lang="ru-RU" b="1" dirty="0"/>
              <a:t>ДО НАЧАЛА </a:t>
            </a:r>
            <a:r>
              <a:rPr lang="ru-RU" dirty="0"/>
              <a:t>СОЗДАНИЯ ТЕКСТА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35722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"/>
          <p:cNvSpPr txBox="1">
            <a:spLocks noGrp="1"/>
          </p:cNvSpPr>
          <p:nvPr>
            <p:ph type="body" idx="1"/>
          </p:nvPr>
        </p:nvSpPr>
        <p:spPr>
          <a:xfrm>
            <a:off x="1444040" y="1821888"/>
            <a:ext cx="6255919" cy="1499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Даже блестящее исследование может пропасть даром, если никто не узнает о результатах или аудитория не сможет понять их.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"/>
          <p:cNvSpPr txBox="1">
            <a:spLocks noGrp="1"/>
          </p:cNvSpPr>
          <p:nvPr>
            <p:ph type="title"/>
          </p:nvPr>
        </p:nvSpPr>
        <p:spPr>
          <a:xfrm>
            <a:off x="802606" y="598476"/>
            <a:ext cx="6438165" cy="67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Эффективные заголовки подразделов</a:t>
            </a:r>
            <a:endParaRPr sz="1800" dirty="0">
              <a:solidFill>
                <a:schemeClr val="dk2"/>
              </a:solidFill>
            </a:endParaRPr>
          </a:p>
        </p:txBody>
      </p:sp>
      <p:sp>
        <p:nvSpPr>
          <p:cNvPr id="239" name="Google Shape;239;p21"/>
          <p:cNvSpPr txBox="1">
            <a:spLocks noGrp="1"/>
          </p:cNvSpPr>
          <p:nvPr>
            <p:ph type="body" idx="1"/>
          </p:nvPr>
        </p:nvSpPr>
        <p:spPr>
          <a:xfrm>
            <a:off x="802607" y="1379621"/>
            <a:ext cx="7410951" cy="2542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r>
              <a:rPr lang="ru-RU" sz="1600" dirty="0">
                <a:latin typeface="Nunito"/>
                <a:sym typeface="Nunito"/>
              </a:rPr>
              <a:t>не только визуально, но и содержательно разграничивают блоки текста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endParaRPr lang="ru-RU" sz="1600" dirty="0">
              <a:latin typeface="Nunito"/>
              <a:sym typeface="Nunito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r>
              <a:rPr lang="ru-RU" sz="1600" dirty="0">
                <a:latin typeface="Nunito"/>
                <a:sym typeface="Nunito"/>
              </a:rPr>
              <a:t>помогают легко и быстро найти нужную информацию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endParaRPr lang="ru-RU" sz="1600" dirty="0">
              <a:latin typeface="Nunito"/>
              <a:sym typeface="Nunito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r>
              <a:rPr lang="ru-RU" sz="1600" dirty="0">
                <a:latin typeface="Nunito"/>
                <a:sym typeface="Nunito"/>
              </a:rPr>
              <a:t>короткие, но отражают содержание раздела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endParaRPr lang="ru-RU" sz="1600" dirty="0">
              <a:latin typeface="Nunito"/>
              <a:sym typeface="Nunito"/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+mj-lt"/>
              <a:buAutoNum type="arabicPeriod"/>
            </a:pPr>
            <a:r>
              <a:rPr lang="ru-RU" sz="1600" dirty="0">
                <a:latin typeface="Nunito"/>
                <a:sym typeface="Nunito"/>
              </a:rPr>
              <a:t>выстроены в логичной последовательности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C3A97E-BBDB-ACCC-3973-5965F8D8F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26" y="346222"/>
            <a:ext cx="7957948" cy="445105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431018-0234-5682-F119-8B3A8B756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5277"/>
            <a:ext cx="7772400" cy="453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185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>
          <a:extLst>
            <a:ext uri="{FF2B5EF4-FFF2-40B4-BE49-F238E27FC236}">
              <a16:creationId xmlns:a16="http://schemas.microsoft.com/office/drawing/2014/main" id="{AB004A7B-6256-F6A9-80A3-9322E8498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>
            <a:extLst>
              <a:ext uri="{FF2B5EF4-FFF2-40B4-BE49-F238E27FC236}">
                <a16:creationId xmlns:a16="http://schemas.microsoft.com/office/drawing/2014/main" id="{64248DF2-C05E-D30F-CEDB-880870881F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27114" y="829264"/>
            <a:ext cx="6340916" cy="3160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dirty="0"/>
              <a:t>МИКРО-СТРУКТУРА:</a:t>
            </a:r>
            <a:br>
              <a:rPr lang="ru-RU" dirty="0"/>
            </a:br>
            <a:r>
              <a:rPr lang="en-US" dirty="0"/>
              <a:t>PEEL-</a:t>
            </a:r>
            <a:r>
              <a:rPr lang="ru-RU" dirty="0"/>
              <a:t>прием работы на уровне абзаца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412246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>
          <a:extLst>
            <a:ext uri="{FF2B5EF4-FFF2-40B4-BE49-F238E27FC236}">
              <a16:creationId xmlns:a16="http://schemas.microsoft.com/office/drawing/2014/main" id="{7809C910-6535-768B-6644-14F671788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1">
            <a:extLst>
              <a:ext uri="{FF2B5EF4-FFF2-40B4-BE49-F238E27FC236}">
                <a16:creationId xmlns:a16="http://schemas.microsoft.com/office/drawing/2014/main" id="{6E696319-6217-B67A-8A51-08FE5BAE82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058" y="282288"/>
            <a:ext cx="6438165" cy="67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SzPct val="128205"/>
            </a:pPr>
            <a:r>
              <a:rPr lang="en" sz="2600" b="1" dirty="0">
                <a:solidFill>
                  <a:schemeClr val="dk2"/>
                </a:solidFill>
              </a:rPr>
              <a:t>PEEL</a:t>
            </a:r>
            <a:endParaRPr sz="1800" dirty="0">
              <a:solidFill>
                <a:schemeClr val="dk2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B722003-B616-533A-B34A-70EBC9864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53076"/>
              </p:ext>
            </p:extLst>
          </p:nvPr>
        </p:nvGraphicFramePr>
        <p:xfrm>
          <a:off x="493058" y="792311"/>
          <a:ext cx="7711716" cy="406890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3970">
                  <a:extLst>
                    <a:ext uri="{9D8B030D-6E8A-4147-A177-3AD203B41FA5}">
                      <a16:colId xmlns:a16="http://schemas.microsoft.com/office/drawing/2014/main" val="2307252678"/>
                    </a:ext>
                  </a:extLst>
                </a:gridCol>
                <a:gridCol w="5807746">
                  <a:extLst>
                    <a:ext uri="{9D8B030D-6E8A-4147-A177-3AD203B41FA5}">
                      <a16:colId xmlns:a16="http://schemas.microsoft.com/office/drawing/2014/main" val="2150450724"/>
                    </a:ext>
                  </a:extLst>
                </a:gridCol>
              </a:tblGrid>
              <a:tr h="335101">
                <a:tc>
                  <a:txBody>
                    <a:bodyPr/>
                    <a:lstStyle/>
                    <a:p>
                      <a:r>
                        <a:rPr lang="ru-RU" sz="1300" dirty="0">
                          <a:solidFill>
                            <a:srgbClr val="002060"/>
                          </a:solidFill>
                        </a:rPr>
                        <a:t>Элемент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>
                          <a:solidFill>
                            <a:srgbClr val="002060"/>
                          </a:solidFill>
                        </a:rPr>
                        <a:t>Пример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908305"/>
                  </a:ext>
                </a:extLst>
              </a:tr>
              <a:tr h="661022">
                <a:tc>
                  <a:txBody>
                    <a:bodyPr/>
                    <a:lstStyle/>
                    <a:p>
                      <a:r>
                        <a:rPr lang="en" sz="1300" b="1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</a:t>
                      </a: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oint </a:t>
                      </a:r>
                      <a:endParaRPr lang="ru-RU" sz="1300" b="0" i="0" u="none" strike="noStrike" cap="none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тематическое предложение)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Избыточное пассивное потребление цифрового контента снижает толерантность дошкольников к когнитивным усилиям.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57586"/>
                  </a:ext>
                </a:extLst>
              </a:tr>
              <a:tr h="980150">
                <a:tc>
                  <a:txBody>
                    <a:bodyPr/>
                    <a:lstStyle/>
                    <a:p>
                      <a:b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</a:br>
                      <a:r>
                        <a:rPr lang="en" sz="1300" b="1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</a:t>
                      </a: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vidence </a:t>
                      </a:r>
                      <a:endParaRPr lang="ru-RU" sz="1300" b="0" i="0" u="none" strike="noStrike" cap="none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доказательства, аргументы)</a:t>
                      </a:r>
                      <a:b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</a:br>
                      <a:endParaRPr lang="ru-RU" sz="1300" b="0" i="0" u="none" strike="noStrike" cap="none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Наши данные указывают на существование значимой отрицательной корреляции (</a:t>
                      </a: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 = -0.32, p &lt; 0.01) </a:t>
                      </a: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между временем просмотра видео и результатами детей в тесте на устойчивость внимания.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706675"/>
                  </a:ext>
                </a:extLst>
              </a:tr>
              <a:tr h="800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" sz="1300" b="1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</a:t>
                      </a: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xplanation </a:t>
                      </a:r>
                      <a:endParaRPr lang="ru-RU" sz="1300" b="0" i="0" u="none" strike="noStrike" cap="none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объяснение, анализ)</a:t>
                      </a:r>
                      <a:b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</a:br>
                      <a:endParaRPr lang="ru-RU" sz="1300" b="0" i="0" u="none" strike="noStrike" cap="none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Это означает, что быстро сменяющиеся, не требующие ответа визуальные стимулы формируют у ребенка ожидание немедленного и легкого вознаграждения, что, в свою очередь, подрывает готовность прикладывать усилия в ситуациях, где результат требует времени и концентрации.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089933"/>
                  </a:ext>
                </a:extLst>
              </a:tr>
              <a:tr h="800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" sz="1300" b="1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</a:t>
                      </a: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ink </a:t>
                      </a:r>
                      <a:endParaRPr lang="ru-RU" sz="1300" b="0" i="0" u="none" strike="noStrike" cap="none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связь, вывод)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300" b="0" i="0" u="none" strike="noStrike" cap="none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Таким образом, цифровая среда опосредованно ограничивает развитие воображения, вытесняя те виды деятельности, которые тренируют когнитивную выносливость. Это приводит к вопросу о том, какие меры могут компенсировать этот эффект.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9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679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3"/>
          <p:cNvSpPr txBox="1">
            <a:spLocks noGrp="1"/>
          </p:cNvSpPr>
          <p:nvPr>
            <p:ph type="title"/>
          </p:nvPr>
        </p:nvSpPr>
        <p:spPr>
          <a:xfrm>
            <a:off x="1766405" y="2087480"/>
            <a:ext cx="5611187" cy="58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sz="3000" b="1" dirty="0"/>
              <a:t>Спасибо за внимание!</a:t>
            </a:r>
            <a:endParaRPr sz="3000" dirty="0"/>
          </a:p>
        </p:txBody>
      </p:sp>
      <p:sp>
        <p:nvSpPr>
          <p:cNvPr id="3" name="Google Shape;249;p23">
            <a:extLst>
              <a:ext uri="{FF2B5EF4-FFF2-40B4-BE49-F238E27FC236}">
                <a16:creationId xmlns:a16="http://schemas.microsoft.com/office/drawing/2014/main" id="{169A513D-FAE2-C2A2-BAA1-74A6CBE493C6}"/>
              </a:ext>
            </a:extLst>
          </p:cNvPr>
          <p:cNvSpPr txBox="1">
            <a:spLocks/>
          </p:cNvSpPr>
          <p:nvPr/>
        </p:nvSpPr>
        <p:spPr>
          <a:xfrm>
            <a:off x="1766405" y="2671281"/>
            <a:ext cx="5611187" cy="583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 fontScale="90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unito"/>
              <a:buNone/>
              <a:defRPr sz="3200" b="0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r>
              <a:rPr lang="en-US" sz="3000" b="1" dirty="0" err="1"/>
              <a:t>gavrilovamrg@gmail.com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208633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>
            <a:spLocks noGrp="1"/>
          </p:cNvSpPr>
          <p:nvPr>
            <p:ph type="body" idx="1"/>
          </p:nvPr>
        </p:nvSpPr>
        <p:spPr>
          <a:xfrm>
            <a:off x="1444040" y="1821888"/>
            <a:ext cx="6255919" cy="1499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>
                <a:solidFill>
                  <a:srgbClr val="BFBFBF"/>
                </a:solidFill>
                <a:latin typeface="Nunito"/>
                <a:ea typeface="Nunito"/>
                <a:cs typeface="Nunito"/>
                <a:sym typeface="Nunito"/>
              </a:rPr>
              <a:t>Даже блестящее исследование может пропасть даром, если </a:t>
            </a:r>
            <a:r>
              <a:rPr lang="ru-RU" sz="2000" b="1">
                <a:solidFill>
                  <a:srgbClr val="1A2B33"/>
                </a:solidFill>
                <a:latin typeface="Nunito"/>
                <a:ea typeface="Nunito"/>
                <a:cs typeface="Nunito"/>
                <a:sym typeface="Nunito"/>
              </a:rPr>
              <a:t>никто не узнает </a:t>
            </a:r>
            <a:r>
              <a:rPr lang="ru-RU" sz="2000">
                <a:solidFill>
                  <a:srgbClr val="BFBFBF"/>
                </a:solidFill>
                <a:latin typeface="Nunito"/>
                <a:ea typeface="Nunito"/>
                <a:cs typeface="Nunito"/>
                <a:sym typeface="Nunito"/>
              </a:rPr>
              <a:t>о результатах или аудитория </a:t>
            </a:r>
            <a:r>
              <a:rPr lang="ru-RU" sz="2000" b="1">
                <a:solidFill>
                  <a:srgbClr val="1A2B33"/>
                </a:solidFill>
                <a:latin typeface="Nunito"/>
                <a:ea typeface="Nunito"/>
                <a:cs typeface="Nunito"/>
                <a:sym typeface="Nunito"/>
              </a:rPr>
              <a:t>не сможет понять </a:t>
            </a:r>
            <a:r>
              <a:rPr lang="ru-RU" sz="2000">
                <a:solidFill>
                  <a:srgbClr val="BFBFBF"/>
                </a:solidFill>
                <a:latin typeface="Nunito"/>
                <a:ea typeface="Nunito"/>
                <a:cs typeface="Nunito"/>
                <a:sym typeface="Nunito"/>
              </a:rPr>
              <a:t>их.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"/>
          <p:cNvSpPr txBox="1">
            <a:spLocks noGrp="1"/>
          </p:cNvSpPr>
          <p:nvPr>
            <p:ph type="title"/>
          </p:nvPr>
        </p:nvSpPr>
        <p:spPr>
          <a:xfrm>
            <a:off x="1401542" y="1748700"/>
            <a:ext cx="6340916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ru-RU" b="1" dirty="0"/>
              <a:t>НАЗВАНИЕ СТАТЬИ</a:t>
            </a:r>
            <a:endParaRPr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Название должно лаконично отражать основную идею статьи в простой и увлекательной форме. </a:t>
            </a:r>
            <a:br>
              <a:rPr lang="ru-RU" sz="2600" b="1" dirty="0">
                <a:solidFill>
                  <a:schemeClr val="dk2"/>
                </a:solidFill>
              </a:rPr>
            </a:br>
            <a:br>
              <a:rPr lang="ru-RU" sz="2600" b="1" dirty="0">
                <a:solidFill>
                  <a:schemeClr val="dk2"/>
                </a:solidFill>
              </a:rPr>
            </a:br>
            <a:r>
              <a:rPr lang="ru-RU" sz="2600" b="1" dirty="0">
                <a:solidFill>
                  <a:schemeClr val="dk2"/>
                </a:solidFill>
              </a:rPr>
              <a:t>Требования по </a:t>
            </a:r>
            <a:r>
              <a:rPr lang="en-US" sz="2600" b="1" dirty="0">
                <a:solidFill>
                  <a:schemeClr val="dk2"/>
                </a:solidFill>
              </a:rPr>
              <a:t>APA</a:t>
            </a:r>
            <a:r>
              <a:rPr lang="ru-RU" sz="2600" b="1" dirty="0">
                <a:solidFill>
                  <a:schemeClr val="dk2"/>
                </a:solidFill>
              </a:rPr>
              <a:t>: 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1"/>
          </p:nvPr>
        </p:nvSpPr>
        <p:spPr>
          <a:xfrm>
            <a:off x="568993" y="2151542"/>
            <a:ext cx="7370846" cy="267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должно точно отражать содержание текста</a:t>
            </a:r>
            <a:endParaRPr dirty="0"/>
          </a:p>
          <a:p>
            <a:pPr marL="342900" lvl="0" indent="-342900"/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должно содержать исследуемые переменные</a:t>
            </a:r>
            <a:endParaRPr dirty="0"/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должно содержать тип отношений между переменными</a:t>
            </a:r>
            <a:endParaRPr dirty="0"/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не должно быть слов, которые не служат никакой цели</a:t>
            </a:r>
            <a:endParaRPr dirty="0"/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не должно быть сокращений</a:t>
            </a:r>
            <a:endParaRPr dirty="0"/>
          </a:p>
          <a:p>
            <a:pPr marL="3429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-RU" sz="2000" dirty="0">
                <a:latin typeface="Nunito"/>
                <a:ea typeface="Nunito"/>
                <a:cs typeface="Nunito"/>
                <a:sym typeface="Nunito"/>
              </a:rPr>
              <a:t>содержит ясность и желательно интригу 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819150" y="16171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algn="ctr">
              <a:buSzPct val="128205"/>
            </a:pPr>
            <a:r>
              <a:rPr lang="ru-RU" sz="2600" dirty="0">
                <a:solidFill>
                  <a:schemeClr val="dk2"/>
                </a:solidFill>
              </a:rPr>
              <a:t>Долгое время считалось, что короткое название – самое эффективное. И была установлена значимая связь между простыми, лаконичными заголовками и большим количеством скачиваний и цитирований статей</a:t>
            </a:r>
            <a:br>
              <a:rPr lang="ru-RU" sz="2600" dirty="0">
                <a:solidFill>
                  <a:schemeClr val="dk2"/>
                </a:solidFill>
              </a:rPr>
            </a:br>
            <a:br>
              <a:rPr lang="ru-RU" sz="2600" dirty="0">
                <a:solidFill>
                  <a:schemeClr val="dk2"/>
                </a:solidFill>
              </a:rPr>
            </a:br>
            <a:r>
              <a:rPr lang="ru-RU" sz="2600" dirty="0">
                <a:solidFill>
                  <a:schemeClr val="dk2"/>
                </a:solidFill>
              </a:rPr>
              <a:t>(</a:t>
            </a:r>
            <a:r>
              <a:rPr lang="ru-RU" sz="2600" dirty="0" err="1">
                <a:solidFill>
                  <a:schemeClr val="dk2"/>
                </a:solidFill>
              </a:rPr>
              <a:t>Hallock</a:t>
            </a:r>
            <a:r>
              <a:rPr lang="ru-RU" sz="2600" dirty="0">
                <a:solidFill>
                  <a:schemeClr val="dk2"/>
                </a:solidFill>
              </a:rPr>
              <a:t> &amp; </a:t>
            </a:r>
            <a:r>
              <a:rPr lang="ru-RU" sz="2600" dirty="0" err="1">
                <a:solidFill>
                  <a:schemeClr val="dk2"/>
                </a:solidFill>
              </a:rPr>
              <a:t>Dillner</a:t>
            </a:r>
            <a:r>
              <a:rPr lang="ru-RU" sz="2600" dirty="0">
                <a:solidFill>
                  <a:schemeClr val="dk2"/>
                </a:solidFill>
              </a:rPr>
              <a:t>, 2016; </a:t>
            </a:r>
            <a:r>
              <a:rPr lang="ru-RU" sz="2600" dirty="0" err="1">
                <a:solidFill>
                  <a:schemeClr val="dk2"/>
                </a:solidFill>
              </a:rPr>
              <a:t>Jamali</a:t>
            </a:r>
            <a:r>
              <a:rPr lang="ru-RU" sz="2600" dirty="0">
                <a:solidFill>
                  <a:schemeClr val="dk2"/>
                </a:solidFill>
              </a:rPr>
              <a:t> &amp; </a:t>
            </a:r>
            <a:r>
              <a:rPr lang="ru-RU" sz="2600" dirty="0" err="1">
                <a:solidFill>
                  <a:schemeClr val="dk2"/>
                </a:solidFill>
              </a:rPr>
              <a:t>Nikzad</a:t>
            </a:r>
            <a:r>
              <a:rPr lang="ru-RU" sz="2600" dirty="0">
                <a:solidFill>
                  <a:schemeClr val="dk2"/>
                </a:solidFill>
              </a:rPr>
              <a:t>, 2011)</a:t>
            </a:r>
            <a:endParaRPr sz="26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>
          <a:extLst>
            <a:ext uri="{FF2B5EF4-FFF2-40B4-BE49-F238E27FC236}">
              <a16:creationId xmlns:a16="http://schemas.microsoft.com/office/drawing/2014/main" id="{68BC3B03-648D-23C5-8930-53D3B1D23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>
            <a:extLst>
              <a:ext uri="{FF2B5EF4-FFF2-40B4-BE49-F238E27FC236}">
                <a16:creationId xmlns:a16="http://schemas.microsoft.com/office/drawing/2014/main" id="{69D4FCA0-7319-38A9-1250-2787623F86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9150" y="1617149"/>
            <a:ext cx="7500097" cy="1592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ct val="128205"/>
            </a:pPr>
            <a:r>
              <a:rPr lang="ru-RU" sz="2300" dirty="0">
                <a:solidFill>
                  <a:schemeClr val="dk2"/>
                </a:solidFill>
              </a:rPr>
              <a:t>В последнее время больше шансов на высокую цитируемость имеют статьи с длинными и подробными названиями: </a:t>
            </a:r>
            <a:r>
              <a:rPr lang="ru-RU" sz="2300" dirty="0"/>
              <a:t>они с большей вероятностью содержат ключевые слова, по которым коллеги ищут литературу в научных базах, что увеличивает видимость статьи</a:t>
            </a:r>
            <a:endParaRPr sz="2300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643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Приемы конструирования эффективного и эффектного название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1"/>
          </p:nvPr>
        </p:nvSpPr>
        <p:spPr>
          <a:xfrm>
            <a:off x="500616" y="2077114"/>
            <a:ext cx="7370846" cy="267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b="1" dirty="0">
                <a:latin typeface="Nunito"/>
                <a:ea typeface="Nunito"/>
                <a:cs typeface="Nunito"/>
                <a:sym typeface="Nunito"/>
              </a:rPr>
              <a:t>Использование двоеточия: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lang="ru-RU" sz="2000" dirty="0"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 sz="2000" dirty="0">
                <a:latin typeface="Nunito"/>
                <a:ea typeface="Nunito"/>
                <a:cs typeface="Nunito"/>
                <a:sym typeface="Nunito"/>
              </a:rPr>
              <a:t>Exploring effects of an early math intervention: The importance of parent–child interaction</a:t>
            </a:r>
          </a:p>
        </p:txBody>
      </p:sp>
    </p:spTree>
    <p:extLst>
      <p:ext uri="{BB962C8B-B14F-4D97-AF65-F5344CB8AC3E}">
        <p14:creationId xmlns:p14="http://schemas.microsoft.com/office/powerpoint/2010/main" val="388692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 txBox="1">
            <a:spLocks noGrp="1"/>
          </p:cNvSpPr>
          <p:nvPr>
            <p:ph type="title"/>
          </p:nvPr>
        </p:nvSpPr>
        <p:spPr>
          <a:xfrm>
            <a:off x="434139" y="697950"/>
            <a:ext cx="7505700" cy="9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8205"/>
              <a:buNone/>
            </a:pPr>
            <a:r>
              <a:rPr lang="ru-RU" sz="2600" b="1" dirty="0">
                <a:solidFill>
                  <a:schemeClr val="dk2"/>
                </a:solidFill>
              </a:rPr>
              <a:t>Приемы конструирования эффективного и эффектного название</a:t>
            </a:r>
            <a:endParaRPr sz="2600" dirty="0">
              <a:solidFill>
                <a:schemeClr val="dk2"/>
              </a:solidFill>
            </a:endParaRPr>
          </a:p>
        </p:txBody>
      </p:sp>
      <p:sp>
        <p:nvSpPr>
          <p:cNvPr id="191" name="Google Shape;191;p12"/>
          <p:cNvSpPr txBox="1">
            <a:spLocks noGrp="1"/>
          </p:cNvSpPr>
          <p:nvPr>
            <p:ph type="body" idx="1"/>
          </p:nvPr>
        </p:nvSpPr>
        <p:spPr>
          <a:xfrm>
            <a:off x="500616" y="2077114"/>
            <a:ext cx="7370846" cy="267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-RU" sz="2000" b="1" dirty="0">
                <a:latin typeface="Nunito"/>
                <a:ea typeface="Nunito"/>
                <a:cs typeface="Nunito"/>
                <a:sym typeface="Nunito"/>
              </a:rPr>
              <a:t>Игра слов: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lang="ru-RU" sz="2000" dirty="0"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en" sz="2000" dirty="0">
                <a:latin typeface="Nunito"/>
                <a:ea typeface="Nunito"/>
                <a:cs typeface="Nunito"/>
                <a:sym typeface="Nunito"/>
              </a:rPr>
              <a:t>Talking to talkers: Infants' talk status, but not their gender, is related to language input</a:t>
            </a:r>
          </a:p>
        </p:txBody>
      </p:sp>
    </p:spTree>
    <p:extLst>
      <p:ext uri="{BB962C8B-B14F-4D97-AF65-F5344CB8AC3E}">
        <p14:creationId xmlns:p14="http://schemas.microsoft.com/office/powerpoint/2010/main" val="456895597"/>
      </p:ext>
    </p:extLst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791</Words>
  <Application>Microsoft Macintosh PowerPoint</Application>
  <PresentationFormat>Экран (16:9)</PresentationFormat>
  <Paragraphs>91</Paragraphs>
  <Slides>25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Nunito</vt:lpstr>
      <vt:lpstr>Arial</vt:lpstr>
      <vt:lpstr>Times New Roman</vt:lpstr>
      <vt:lpstr>Calibri</vt:lpstr>
      <vt:lpstr>Shift</vt:lpstr>
      <vt:lpstr>Эффективное название и ясная структура: советы по макро- и микроорганизации текста</vt:lpstr>
      <vt:lpstr>Презентация PowerPoint</vt:lpstr>
      <vt:lpstr>Презентация PowerPoint</vt:lpstr>
      <vt:lpstr>НАЗВАНИЕ СТАТЬИ</vt:lpstr>
      <vt:lpstr>Название должно лаконично отражать основную идею статьи в простой и увлекательной форме.   Требования по APA:   </vt:lpstr>
      <vt:lpstr>Долгое время считалось, что короткое название – самое эффективное. И была установлена значимая связь между простыми, лаконичными заголовками и большим количеством скачиваний и цитирований статей  (Hallock &amp; Dillner, 2016; Jamali &amp; Nikzad, 2011)</vt:lpstr>
      <vt:lpstr>В последнее время больше шансов на высокую цитируемость имеют статьи с длинными и подробными названиями: они с большей вероятностью содержат ключевые слова, по которым коллеги ищут литературу в научных базах, что увеличивает видимость статьи</vt:lpstr>
      <vt:lpstr>Приемы конструирования эффективного и эффектного название</vt:lpstr>
      <vt:lpstr>Приемы конструирования эффективного и эффектного название</vt:lpstr>
      <vt:lpstr>Приемы конструирования эффективного и эффектного название</vt:lpstr>
      <vt:lpstr>Приемы конструирования эффективного и эффектного название</vt:lpstr>
      <vt:lpstr>Три главных ошибки в названии статьи</vt:lpstr>
      <vt:lpstr>Три главных ошибки в названии статьи</vt:lpstr>
      <vt:lpstr>Три главных ошибки в названии статьи</vt:lpstr>
      <vt:lpstr>Макро- и микроструктурные элементы статьи</vt:lpstr>
      <vt:lpstr>Логичность, ясность и последовательность изложения достигается в том числе путем следования стандартам для представления дизайна, методов и результатов исследования</vt:lpstr>
      <vt:lpstr>Последовательность стандартных разделов  Название → Аннотация → Ключевые слова → Введение → Методы → Результаты → Дискуссия → Заключение → Список литературы</vt:lpstr>
      <vt:lpstr>Удобная последовательность работы над разделами  1. Название (рабочее) → Ключевые слова (понятийный аппарат)  2. Введение → Методы → Результаты → Дискуссия → Заключение  3. Аннотация → Ключевые слова (итоговый список) → Название (итоговое)</vt:lpstr>
      <vt:lpstr>НАЗВАНИЕ РАЗДЕЛОВ ОПРЕДЕЛЯЮТСЯ ДО НАЧАЛА СОЗДАНИЯ ТЕКСТА</vt:lpstr>
      <vt:lpstr>Эффективные заголовки подразделов</vt:lpstr>
      <vt:lpstr>Презентация PowerPoint</vt:lpstr>
      <vt:lpstr>Презентация PowerPoint</vt:lpstr>
      <vt:lpstr>МИКРО-СТРУКТУРА: PEEL-прием работы на уровне абзаца</vt:lpstr>
      <vt:lpstr>PEEL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Обязательные структурные и содержательные элементы хорошей научной публикации</dc:title>
  <cp:lastModifiedBy>Margarita Gavrilova</cp:lastModifiedBy>
  <cp:revision>12</cp:revision>
  <dcterms:modified xsi:type="dcterms:W3CDTF">2025-12-12T12:50:48Z</dcterms:modified>
</cp:coreProperties>
</file>